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4"/>
  </p:sldMasterIdLst>
  <p:sldIdLst>
    <p:sldId id="502" r:id="rId5"/>
    <p:sldId id="442" r:id="rId6"/>
    <p:sldId id="482" r:id="rId7"/>
    <p:sldId id="423" r:id="rId8"/>
    <p:sldId id="422" r:id="rId9"/>
    <p:sldId id="492" r:id="rId10"/>
    <p:sldId id="494" r:id="rId11"/>
    <p:sldId id="497" r:id="rId12"/>
    <p:sldId id="496" r:id="rId13"/>
    <p:sldId id="495" r:id="rId14"/>
    <p:sldId id="465" r:id="rId15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FF9900"/>
    <a:srgbClr val="003399"/>
    <a:srgbClr val="CC00CC"/>
    <a:srgbClr val="003300"/>
    <a:srgbClr val="00B05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BF10-AB40-49B4-8233-4A875FE8B9A1}" type="datetimeFigureOut">
              <a:rPr lang="ar-KW" smtClean="0"/>
              <a:t>11/10/1444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3F8D-B9AA-48FA-AA8B-21C4606516D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7565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BF10-AB40-49B4-8233-4A875FE8B9A1}" type="datetimeFigureOut">
              <a:rPr lang="ar-KW" smtClean="0"/>
              <a:t>11/10/1444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3F8D-B9AA-48FA-AA8B-21C4606516D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313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BF10-AB40-49B4-8233-4A875FE8B9A1}" type="datetimeFigureOut">
              <a:rPr lang="ar-KW" smtClean="0"/>
              <a:t>11/10/1444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3F8D-B9AA-48FA-AA8B-21C4606516D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341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BF10-AB40-49B4-8233-4A875FE8B9A1}" type="datetimeFigureOut">
              <a:rPr lang="ar-KW" smtClean="0"/>
              <a:t>11/10/1444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3F8D-B9AA-48FA-AA8B-21C4606516D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99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BF10-AB40-49B4-8233-4A875FE8B9A1}" type="datetimeFigureOut">
              <a:rPr lang="ar-KW" smtClean="0"/>
              <a:t>11/10/1444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3F8D-B9AA-48FA-AA8B-21C4606516D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288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BF10-AB40-49B4-8233-4A875FE8B9A1}" type="datetimeFigureOut">
              <a:rPr lang="ar-KW" smtClean="0"/>
              <a:t>11/10/1444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3F8D-B9AA-48FA-AA8B-21C4606516D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6873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BF10-AB40-49B4-8233-4A875FE8B9A1}" type="datetimeFigureOut">
              <a:rPr lang="ar-KW" smtClean="0"/>
              <a:t>11/10/1444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3F8D-B9AA-48FA-AA8B-21C4606516D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417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BF10-AB40-49B4-8233-4A875FE8B9A1}" type="datetimeFigureOut">
              <a:rPr lang="ar-KW" smtClean="0"/>
              <a:t>11/10/1444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3F8D-B9AA-48FA-AA8B-21C4606516D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345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BF10-AB40-49B4-8233-4A875FE8B9A1}" type="datetimeFigureOut">
              <a:rPr lang="ar-KW" smtClean="0"/>
              <a:t>11/10/1444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3F8D-B9AA-48FA-AA8B-21C4606516D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200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BF10-AB40-49B4-8233-4A875FE8B9A1}" type="datetimeFigureOut">
              <a:rPr lang="ar-KW" smtClean="0"/>
              <a:t>11/10/1444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3F8D-B9AA-48FA-AA8B-21C4606516D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1779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BF10-AB40-49B4-8233-4A875FE8B9A1}" type="datetimeFigureOut">
              <a:rPr lang="ar-KW" smtClean="0"/>
              <a:t>11/10/1444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3F8D-B9AA-48FA-AA8B-21C4606516D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227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BF10-AB40-49B4-8233-4A875FE8B9A1}" type="datetimeFigureOut">
              <a:rPr lang="ar-KW" smtClean="0"/>
              <a:t>11/10/1444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F8D-B9AA-48FA-AA8B-21C4606516D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198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5127" y="474631"/>
            <a:ext cx="4292930" cy="1015663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LegacySans-Bold"/>
              </a:rPr>
              <a:t>Unit 11</a:t>
            </a:r>
            <a:endParaRPr lang="ar-KW" sz="6000" dirty="0"/>
          </a:p>
        </p:txBody>
      </p:sp>
      <p:sp>
        <p:nvSpPr>
          <p:cNvPr id="7" name="Rectangle 6"/>
          <p:cNvSpPr/>
          <p:nvPr/>
        </p:nvSpPr>
        <p:spPr>
          <a:xfrm>
            <a:off x="678874" y="4541040"/>
            <a:ext cx="10724592" cy="101566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Garamond" panose="02020404030301010803" pitchFamily="18" charset="0"/>
              </a:rPr>
              <a:t>Intelligence and creativity</a:t>
            </a:r>
            <a:endParaRPr lang="ar-KW" sz="6000" dirty="0"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26"/>
          <a:stretch/>
        </p:blipFill>
        <p:spPr>
          <a:xfrm>
            <a:off x="5926591" y="457755"/>
            <a:ext cx="5476875" cy="37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3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16508" r="4079" b="70417"/>
          <a:stretch/>
        </p:blipFill>
        <p:spPr>
          <a:xfrm>
            <a:off x="0" y="159657"/>
            <a:ext cx="11945257" cy="1291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1283" t="87572" r="3963"/>
          <a:stretch/>
        </p:blipFill>
        <p:spPr>
          <a:xfrm>
            <a:off x="145143" y="1451428"/>
            <a:ext cx="11800114" cy="251097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42509" y="1609767"/>
            <a:ext cx="4252687" cy="19013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Garamond" panose="02020404030301010803" pitchFamily="18" charset="0"/>
              </a:rPr>
              <a:t>If you take all the road signs away, cars go slower! </a:t>
            </a:r>
            <a:endParaRPr lang="ar-KW" sz="4000" b="1" dirty="0">
              <a:ln>
                <a:solidFill>
                  <a:sysClr val="windowText" lastClr="000000"/>
                </a:solidFill>
              </a:ln>
              <a:latin typeface="Garamond" panose="020204040303010108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40339" y="1747652"/>
            <a:ext cx="3004457" cy="1625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Aharoni" pitchFamily="2" charset="-79"/>
              </a:rPr>
              <a:t>Cancelling homework</a:t>
            </a:r>
            <a:endParaRPr lang="ar-KW" sz="4000" b="1" dirty="0">
              <a:ln>
                <a:solidFill>
                  <a:sysClr val="windowText" lastClr="000000"/>
                </a:solidFill>
              </a:ln>
              <a:latin typeface="Garamond" panose="02020404030301010803" pitchFamily="18" charset="0"/>
            </a:endParaRPr>
          </a:p>
        </p:txBody>
      </p:sp>
      <p:pic>
        <p:nvPicPr>
          <p:cNvPr id="6" name="Picture 5" descr="P2DCA3DSYZ8CAUYV0QYCAKBL983CAZPZP48CA0ZDVSRCAXHX2BHCAWV9OO9CAG50TEBCAPH485ZCA3YO5ZOCABF2WL1CAGY1GGLCAILOSOMCA2GYST5CA50VL8JCAPLLDHVCA81Y0DQCAV0C331CAMBE8G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143" y="5145086"/>
            <a:ext cx="1114428" cy="157163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ws_Speed_limit_40_1024x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8474" y="4252686"/>
            <a:ext cx="1622595" cy="2605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298" y="3959023"/>
            <a:ext cx="2944702" cy="2898978"/>
          </a:xfrm>
          <a:prstGeom prst="rect">
            <a:avLst/>
          </a:prstGeom>
        </p:spPr>
      </p:pic>
      <p:pic>
        <p:nvPicPr>
          <p:cNvPr id="3074" name="Picture 2" descr="نتيجة بحث الصور عن ‪changing approach‬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3" y="3959022"/>
            <a:ext cx="4401045" cy="29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4120737"/>
            <a:ext cx="1436914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eld-of-flow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75218" cy="1325563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Thank you </a:t>
            </a:r>
            <a:endParaRPr lang="ar-KW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3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7419-sports-and-recreation-images-collec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344" y="1500174"/>
            <a:ext cx="12000656" cy="5357826"/>
          </a:xfrm>
        </p:spPr>
      </p:pic>
      <p:pic>
        <p:nvPicPr>
          <p:cNvPr id="5" name="Picture 4" descr="3407935617_72d9ae0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7638"/>
            <a:ext cx="12192000" cy="5429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63" y="180110"/>
            <a:ext cx="11790218" cy="1417638"/>
          </a:xfrm>
        </p:spPr>
        <p:txBody>
          <a:bodyPr>
            <a:noAutofit/>
          </a:bodyPr>
          <a:lstStyle/>
          <a:p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Creativity 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latin typeface="Aharoni" pitchFamily="2" charset="-79"/>
                <a:cs typeface="Aharoni" pitchFamily="2" charset="-79"/>
              </a:rPr>
              <a:t>is the ability to use imagination to produce new ideas or make new things.</a:t>
            </a:r>
            <a:endParaRPr lang="ar-KW" b="1" dirty="0">
              <a:ln>
                <a:solidFill>
                  <a:sysClr val="windowText" lastClr="000000"/>
                </a:solidFill>
              </a:ln>
              <a:latin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5764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839"/>
          <a:stretch/>
        </p:blipFill>
        <p:spPr>
          <a:xfrm>
            <a:off x="6747164" y="0"/>
            <a:ext cx="5444836" cy="6594764"/>
          </a:xfrm>
          <a:prstGeom prst="rect">
            <a:avLst/>
          </a:prstGeom>
        </p:spPr>
      </p:pic>
      <p:pic>
        <p:nvPicPr>
          <p:cNvPr id="6" name="Picture 5" descr="Rainbow-Car-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618514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1" y="318653"/>
            <a:ext cx="5417126" cy="16399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aramond" panose="02020404030301010803" pitchFamily="18" charset="0"/>
                <a:cs typeface="MV Boli" panose="02000500030200090000" pitchFamily="2" charset="0"/>
              </a:rPr>
              <a:t>Student’s Book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Garamond" panose="02020404030301010803" pitchFamily="18" charset="0"/>
                <a:cs typeface="MV Boli" panose="02000500030200090000" pitchFamily="2" charset="0"/>
              </a:rPr>
              <a:t>Page 83</a:t>
            </a:r>
            <a:endParaRPr lang="ar-KW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92" y="6395606"/>
            <a:ext cx="462394" cy="4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2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0"/>
            <a:ext cx="5541818" cy="6875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82" y="0"/>
            <a:ext cx="6762486" cy="68588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53891" y="1789499"/>
            <a:ext cx="4308763" cy="16399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  <a:cs typeface="MV Boli" panose="02000500030200090000" pitchFamily="2" charset="0"/>
              </a:rPr>
              <a:t>Student’s Book</a:t>
            </a:r>
          </a:p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  <a:cs typeface="MV Boli" panose="02000500030200090000" pitchFamily="2" charset="0"/>
              </a:rPr>
              <a:t>Page 84</a:t>
            </a:r>
            <a:endParaRPr lang="ar-KW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0"/>
            <a:ext cx="9767455" cy="3662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499775" y="3662499"/>
            <a:ext cx="5692223" cy="3207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5" y="247935"/>
            <a:ext cx="2111086" cy="1055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1" y="5771197"/>
            <a:ext cx="3020291" cy="978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3662498"/>
            <a:ext cx="2966453" cy="24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16508" r="4079" b="53228"/>
          <a:stretch/>
        </p:blipFill>
        <p:spPr>
          <a:xfrm>
            <a:off x="0" y="159657"/>
            <a:ext cx="11945257" cy="298994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74057" y="1654628"/>
            <a:ext cx="3004457" cy="14949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Aharoni" pitchFamily="2" charset="-79"/>
              </a:rPr>
              <a:t>Evolution of ideas</a:t>
            </a:r>
            <a:endParaRPr lang="ar-KW" sz="4000" b="1" dirty="0">
              <a:ln>
                <a:solidFill>
                  <a:sysClr val="windowText" lastClr="000000"/>
                </a:solidFill>
              </a:ln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2" y="3439886"/>
            <a:ext cx="6303818" cy="341811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643916" y="1518062"/>
            <a:ext cx="3004457" cy="14949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Aharoni" pitchFamily="2" charset="-79"/>
              </a:rPr>
              <a:t>Mobile phones</a:t>
            </a:r>
            <a:endParaRPr lang="ar-KW" sz="4000" b="1" dirty="0">
              <a:ln>
                <a:solidFill>
                  <a:sysClr val="windowText" lastClr="000000"/>
                </a:solidFill>
              </a:ln>
              <a:latin typeface="Garamond" panose="02020404030301010803" pitchFamily="18" charset="0"/>
            </a:endParaRPr>
          </a:p>
        </p:txBody>
      </p:sp>
      <p:pic>
        <p:nvPicPr>
          <p:cNvPr id="6" name="Picture 2" descr="http://www.drivethecars.net/images/Mercedes-Benz-CL500_2011_photo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4533" y="5529943"/>
            <a:ext cx="3054095" cy="1309914"/>
          </a:xfrm>
          <a:prstGeom prst="rect">
            <a:avLst/>
          </a:prstGeom>
          <a:noFill/>
        </p:spPr>
      </p:pic>
      <p:pic>
        <p:nvPicPr>
          <p:cNvPr id="7" name="Picture 4" descr="http://www.bestcarimages.com/files/images/1936_Ford_Purple_car_images_1152x864_model_car_images_wall_paper_papers_photos_pictures_cars_pi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4866" y="4303486"/>
            <a:ext cx="2862838" cy="1226457"/>
          </a:xfrm>
          <a:prstGeom prst="rect">
            <a:avLst/>
          </a:prstGeom>
          <a:noFill/>
        </p:spPr>
      </p:pic>
      <p:pic>
        <p:nvPicPr>
          <p:cNvPr id="8" name="Content Placeholder 5" descr="ms06la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3316513"/>
            <a:ext cx="2494978" cy="98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16508" r="4079" b="70417"/>
          <a:stretch/>
        </p:blipFill>
        <p:spPr>
          <a:xfrm>
            <a:off x="0" y="159657"/>
            <a:ext cx="11945257" cy="1291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1283" t="46577" r="3963" b="41587"/>
          <a:stretch/>
        </p:blipFill>
        <p:spPr>
          <a:xfrm>
            <a:off x="152400" y="1451429"/>
            <a:ext cx="11800114" cy="187234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1714" y="1451428"/>
            <a:ext cx="4100287" cy="27141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Aharoni" pitchFamily="2" charset="-79"/>
              </a:rPr>
              <a:t>Combining a computer and a network to get Internet</a:t>
            </a:r>
            <a:endParaRPr lang="ar-KW" sz="4000" b="1" dirty="0">
              <a:ln>
                <a:solidFill>
                  <a:sysClr val="windowText" lastClr="000000"/>
                </a:solidFill>
              </a:ln>
              <a:latin typeface="Garamond" panose="020204040303010108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34401" y="1451428"/>
            <a:ext cx="3297381" cy="23067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Aharoni" pitchFamily="2" charset="-79"/>
              </a:rPr>
              <a:t>Combining a baby stroller and a scooter</a:t>
            </a:r>
            <a:endParaRPr lang="ar-KW" sz="4000" b="1" dirty="0">
              <a:ln>
                <a:solidFill>
                  <a:sysClr val="windowText" lastClr="000000"/>
                </a:solidFill>
              </a:ln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758210"/>
            <a:ext cx="3657599" cy="3099789"/>
          </a:xfrm>
          <a:prstGeom prst="rect">
            <a:avLst/>
          </a:prstGeom>
        </p:spPr>
      </p:pic>
      <p:pic>
        <p:nvPicPr>
          <p:cNvPr id="7" name="Picture 6" descr="Computer%20network%20L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83429"/>
            <a:ext cx="4129314" cy="33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16508" r="4079" b="70417"/>
          <a:stretch/>
        </p:blipFill>
        <p:spPr>
          <a:xfrm>
            <a:off x="0" y="159657"/>
            <a:ext cx="11945257" cy="1291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1283" t="57778" r="3963" b="29524"/>
          <a:stretch/>
        </p:blipFill>
        <p:spPr>
          <a:xfrm>
            <a:off x="145143" y="1349828"/>
            <a:ext cx="11800114" cy="228006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46348" y="1472870"/>
            <a:ext cx="3004457" cy="20184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Aharoni" pitchFamily="2" charset="-79"/>
              </a:rPr>
              <a:t>Changing how we do things</a:t>
            </a:r>
            <a:endParaRPr lang="ar-KW" sz="4000" b="1" dirty="0">
              <a:ln>
                <a:solidFill>
                  <a:sysClr val="windowText" lastClr="000000"/>
                </a:solidFill>
              </a:ln>
              <a:latin typeface="Garamond" panose="020204040303010108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006" y="3651332"/>
            <a:ext cx="77535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u="sng" dirty="0">
                <a:ln>
                  <a:solidFill>
                    <a:sysClr val="windowText" lastClr="000000"/>
                  </a:solidFill>
                </a:ln>
                <a:solidFill>
                  <a:srgbClr val="003399"/>
                </a:solidFill>
                <a:latin typeface="Garamond" panose="02020404030301010803" pitchFamily="18" charset="0"/>
              </a:rPr>
              <a:t>Example</a:t>
            </a:r>
          </a:p>
          <a:p>
            <a:pPr algn="l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Garamond" panose="02020404030301010803" pitchFamily="18" charset="0"/>
              </a:rPr>
              <a:t>Surgical operations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</a:rPr>
              <a:t>involved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Garamond" panose="02020404030301010803" pitchFamily="18" charset="0"/>
              </a:rPr>
              <a:t> cutting into the patient. But now doctors can send a small tube with a camera into a person’s body.</a:t>
            </a:r>
            <a:endParaRPr lang="ar-KW" sz="3600" b="1" dirty="0">
              <a:ln>
                <a:solidFill>
                  <a:sysClr val="windowText" lastClr="000000"/>
                </a:solidFill>
              </a:ln>
              <a:latin typeface="Garamond" panose="02020404030301010803" pitchFamily="18" charset="0"/>
            </a:endParaRPr>
          </a:p>
        </p:txBody>
      </p:sp>
      <p:pic>
        <p:nvPicPr>
          <p:cNvPr id="8" name="Content Placeholder 3" descr="167931_170887412947414_159005920802230_310598_454173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5948" y="1491012"/>
            <a:ext cx="2357096" cy="1049647"/>
          </a:xfrm>
          <a:prstGeom prst="rect">
            <a:avLst/>
          </a:prstGeom>
        </p:spPr>
      </p:pic>
      <p:pic>
        <p:nvPicPr>
          <p:cNvPr id="7" name="Content Placeholder 3" descr="bionanob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1143" y="2283030"/>
            <a:ext cx="2148115" cy="1208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5797679"/>
            <a:ext cx="1660411" cy="1102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86" y="3834224"/>
            <a:ext cx="3831771" cy="197167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598239" y="1472869"/>
            <a:ext cx="3135086" cy="20184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Aharoni" pitchFamily="2" charset="-79"/>
              </a:rPr>
              <a:t>The invention of the wheels</a:t>
            </a:r>
            <a:endParaRPr lang="ar-KW" sz="4000" b="1" dirty="0">
              <a:ln>
                <a:solidFill>
                  <a:sysClr val="windowText" lastClr="000000"/>
                </a:solidFill>
              </a:ln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8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16508" r="4079" b="70417"/>
          <a:stretch/>
        </p:blipFill>
        <p:spPr>
          <a:xfrm>
            <a:off x="0" y="159657"/>
            <a:ext cx="11945257" cy="1291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1283" t="70054" r="3963" b="12390"/>
          <a:stretch/>
        </p:blipFill>
        <p:spPr>
          <a:xfrm>
            <a:off x="145143" y="1451430"/>
            <a:ext cx="11800114" cy="229325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46348" y="1472870"/>
            <a:ext cx="3004457" cy="20184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Aharoni" pitchFamily="2" charset="-79"/>
              </a:rPr>
              <a:t>Finding a new use for things</a:t>
            </a:r>
            <a:endParaRPr lang="ar-KW" sz="4000" b="1" dirty="0">
              <a:ln>
                <a:solidFill>
                  <a:sysClr val="windowText" lastClr="000000"/>
                </a:solidFill>
              </a:ln>
              <a:latin typeface="Garamond" panose="02020404030301010803" pitchFamily="18" charset="0"/>
            </a:endParaRPr>
          </a:p>
        </p:txBody>
      </p:sp>
      <p:pic>
        <p:nvPicPr>
          <p:cNvPr id="6" name="Content Placeholder 3" descr="plastic_balls_r13_c3_non.jpg"/>
          <p:cNvPicPr>
            <a:picLocks noChangeAspect="1"/>
          </p:cNvPicPr>
          <p:nvPr/>
        </p:nvPicPr>
        <p:blipFill rotWithShape="1">
          <a:blip r:embed="rId3" cstate="print"/>
          <a:srcRect l="24407"/>
          <a:stretch/>
        </p:blipFill>
        <p:spPr>
          <a:xfrm>
            <a:off x="145143" y="3947886"/>
            <a:ext cx="2604057" cy="2910114"/>
          </a:xfrm>
          <a:prstGeom prst="rect">
            <a:avLst/>
          </a:prstGeom>
        </p:spPr>
      </p:pic>
      <p:pic>
        <p:nvPicPr>
          <p:cNvPr id="7" name="Picture 6" descr="film.gif"/>
          <p:cNvPicPr>
            <a:picLocks noChangeAspect="1"/>
          </p:cNvPicPr>
          <p:nvPr/>
        </p:nvPicPr>
        <p:blipFill rotWithShape="1">
          <a:blip r:embed="rId4" cstate="print"/>
          <a:srcRect r="43631"/>
          <a:stretch/>
        </p:blipFill>
        <p:spPr>
          <a:xfrm>
            <a:off x="3012827" y="5049817"/>
            <a:ext cx="1424795" cy="706251"/>
          </a:xfrm>
          <a:prstGeom prst="rect">
            <a:avLst/>
          </a:prstGeom>
        </p:spPr>
      </p:pic>
      <p:pic>
        <p:nvPicPr>
          <p:cNvPr id="5" name="Picture 4" descr="undeveloped_fil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9557" y="3914776"/>
            <a:ext cx="2101693" cy="84941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572006" y="1451429"/>
            <a:ext cx="3004457" cy="20184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Garamond" panose="02020404030301010803" pitchFamily="18" charset="0"/>
                <a:cs typeface="Aharoni" pitchFamily="2" charset="-79"/>
              </a:rPr>
              <a:t>Changing how we use wheels</a:t>
            </a:r>
            <a:endParaRPr lang="ar-KW" sz="4000" b="1" dirty="0">
              <a:ln>
                <a:solidFill>
                  <a:sysClr val="windowText" lastClr="000000"/>
                </a:solidFill>
              </a:ln>
              <a:latin typeface="Garamond" panose="020204040303010108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75" y="4219576"/>
            <a:ext cx="2828925" cy="2638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05" y="3870659"/>
            <a:ext cx="4430115" cy="298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6" ma:contentTypeDescription="إنشاء مستند جديد." ma:contentTypeScope="" ma:versionID="b60661867d98f7db2871b38ddc9fa959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d27bb44025d5ce1f3a86412a4ffb3a9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28F7B1-F898-4380-AF9E-2F016CC4D2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5EFEA8-BB21-4752-8216-057D3797A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69BE34-F57E-4799-86C1-18C102ABE561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1448</TotalTime>
  <Words>113</Words>
  <Application>Microsoft Office PowerPoint</Application>
  <PresentationFormat>شاشة عريضة</PresentationFormat>
  <Paragraphs>20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Garamond</vt:lpstr>
      <vt:lpstr>LegacySans-Bold</vt:lpstr>
      <vt:lpstr>MV Boli</vt:lpstr>
      <vt:lpstr>Times New Roman</vt:lpstr>
      <vt:lpstr>Office Theme</vt:lpstr>
      <vt:lpstr>عرض تقديمي في PowerPoint</vt:lpstr>
      <vt:lpstr>Creativity is the ability to use imagination to produce new ideas or make new things.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hp</cp:lastModifiedBy>
  <cp:revision>174</cp:revision>
  <dcterms:created xsi:type="dcterms:W3CDTF">2014-10-24T15:41:51Z</dcterms:created>
  <dcterms:modified xsi:type="dcterms:W3CDTF">2023-05-01T15:24:57Z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